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9"/>
  </p:notesMasterIdLst>
  <p:sldIdLst>
    <p:sldId id="276" r:id="rId2"/>
    <p:sldId id="257" r:id="rId3"/>
    <p:sldId id="274" r:id="rId4"/>
    <p:sldId id="267" r:id="rId5"/>
    <p:sldId id="258" r:id="rId6"/>
    <p:sldId id="265" r:id="rId7"/>
    <p:sldId id="269" r:id="rId8"/>
    <p:sldId id="270" r:id="rId9"/>
    <p:sldId id="273" r:id="rId10"/>
    <p:sldId id="271" r:id="rId11"/>
    <p:sldId id="260" r:id="rId12"/>
    <p:sldId id="261" r:id="rId13"/>
    <p:sldId id="266" r:id="rId14"/>
    <p:sldId id="277" r:id="rId15"/>
    <p:sldId id="264" r:id="rId16"/>
    <p:sldId id="263" r:id="rId17"/>
    <p:sldId id="268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1" autoAdjust="0"/>
    <p:restoredTop sz="94660"/>
  </p:normalViewPr>
  <p:slideViewPr>
    <p:cSldViewPr snapToGrid="0">
      <p:cViewPr>
        <p:scale>
          <a:sx n="46" d="100"/>
          <a:sy n="46" d="100"/>
        </p:scale>
        <p:origin x="1424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>
                <a:solidFill>
                  <a:schemeClr val="accent2">
                    <a:lumMod val="25000"/>
                  </a:schemeClr>
                </a:solidFill>
              </a:rPr>
              <a:t>Tiempo</a:t>
            </a:r>
            <a:r>
              <a:rPr lang="en-US" baseline="0" dirty="0">
                <a:solidFill>
                  <a:schemeClr val="accent2">
                    <a:lumMod val="25000"/>
                  </a:schemeClr>
                </a:solidFill>
              </a:rPr>
              <a:t> (horas)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>
        <c:manualLayout>
          <c:layoutTarget val="inner"/>
          <c:xMode val="edge"/>
          <c:yMode val="edge"/>
          <c:x val="0.0292350196748813"/>
          <c:y val="0.133278589458262"/>
          <c:w val="0.851726342172427"/>
          <c:h val="0.542955645695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91C-4BDE-8BC2-0E288DC727E1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991C-4BDE-8BC2-0E288DC727E1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91C-4BDE-8BC2-0E288DC727E1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91C-4BDE-8BC2-0E288DC727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91C-4BDE-8BC2-0E288DC727E1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91C-4BDE-8BC2-0E288DC727E1}"/>
              </c:ext>
            </c:extLst>
          </c:dPt>
          <c:dPt>
            <c:idx val="6"/>
            <c:invertIfNegative val="0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91C-4BDE-8BC2-0E288DC727E1}"/>
              </c:ext>
            </c:extLst>
          </c:dPt>
          <c:dPt>
            <c:idx val="7"/>
            <c:invertIfNegative val="0"/>
            <c:bubble3D val="0"/>
            <c:spPr>
              <a:solidFill>
                <a:srgbClr val="CC66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991C-4BDE-8BC2-0E288DC727E1}"/>
              </c:ext>
            </c:extLst>
          </c:dPt>
          <c:dPt>
            <c:idx val="8"/>
            <c:invertIfNegative val="0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991C-4BDE-8BC2-0E288DC727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s-ES_trad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Codificación </c:v>
                </c:pt>
                <c:pt idx="1">
                  <c:v>Presentación</c:v>
                </c:pt>
                <c:pt idx="2">
                  <c:v>Historias de usuario</c:v>
                </c:pt>
                <c:pt idx="3">
                  <c:v>Testing</c:v>
                </c:pt>
                <c:pt idx="4">
                  <c:v>Tablas delegación y multi</c:v>
                </c:pt>
                <c:pt idx="5">
                  <c:v>Retrospectiva y estimaciones</c:v>
                </c:pt>
                <c:pt idx="6">
                  <c:v>niko nikos y kudos</c:v>
                </c:pt>
                <c:pt idx="7">
                  <c:v>Gestión del tablero SCRUM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10.0</c:v>
                </c:pt>
                <c:pt idx="1">
                  <c:v>5.0</c:v>
                </c:pt>
                <c:pt idx="2">
                  <c:v>3.0</c:v>
                </c:pt>
                <c:pt idx="3">
                  <c:v>3.0</c:v>
                </c:pt>
                <c:pt idx="4">
                  <c:v>2.0</c:v>
                </c:pt>
                <c:pt idx="5">
                  <c:v>2.0</c:v>
                </c:pt>
                <c:pt idx="6">
                  <c:v>1.0</c:v>
                </c:pt>
                <c:pt idx="7">
                  <c:v>1.0</c:v>
                </c:pt>
                <c:pt idx="8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91C-4BDE-8BC2-0E288DC727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1534842080"/>
        <c:axId val="-1531626880"/>
      </c:barChart>
      <c:catAx>
        <c:axId val="-1534842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531626880"/>
        <c:crosses val="autoZero"/>
        <c:auto val="1"/>
        <c:lblAlgn val="ctr"/>
        <c:lblOffset val="100"/>
        <c:noMultiLvlLbl val="0"/>
      </c:catAx>
      <c:valAx>
        <c:axId val="-153162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53484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Tiempo</a:t>
            </a:r>
            <a:r>
              <a:rPr lang="en-US" dirty="0"/>
              <a:t> (horas)</a:t>
            </a:r>
          </a:p>
        </c:rich>
      </c:tx>
      <c:layout>
        <c:manualLayout>
          <c:xMode val="edge"/>
          <c:yMode val="edge"/>
          <c:x val="0.397832733804725"/>
          <c:y val="0.0293801209631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>
        <c:manualLayout>
          <c:layoutTarget val="inner"/>
          <c:xMode val="edge"/>
          <c:yMode val="edge"/>
          <c:x val="0.058767705758127"/>
          <c:y val="0.172852219559512"/>
          <c:w val="0.835543860708148"/>
          <c:h val="0.4707846627867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D52-41C2-8AEE-D5CA43AFB6B0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D52-41C2-8AEE-D5CA43AFB6B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D52-41C2-8AEE-D5CA43AFB6B0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D52-41C2-8AEE-D5CA43AFB6B0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D52-41C2-8AEE-D5CA43AFB6B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D52-41C2-8AEE-D5CA43AFB6B0}"/>
              </c:ext>
            </c:extLst>
          </c:dPt>
          <c:dPt>
            <c:idx val="6"/>
            <c:invertIfNegative val="0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D52-41C2-8AEE-D5CA43AFB6B0}"/>
              </c:ext>
            </c:extLst>
          </c:dPt>
          <c:dPt>
            <c:idx val="7"/>
            <c:invertIfNegative val="0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1D52-41C2-8AEE-D5CA43AFB6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accent1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_trad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Codificación</c:v>
                </c:pt>
                <c:pt idx="1">
                  <c:v>Historias de usuario</c:v>
                </c:pt>
                <c:pt idx="2">
                  <c:v>Presentación</c:v>
                </c:pt>
                <c:pt idx="3">
                  <c:v>Nuevas tareas a realizar</c:v>
                </c:pt>
                <c:pt idx="4">
                  <c:v>Testing</c:v>
                </c:pt>
                <c:pt idx="5">
                  <c:v>Restrospectiva y estimaciones</c:v>
                </c:pt>
                <c:pt idx="6">
                  <c:v>Gestión del tablero SCRUM</c:v>
                </c:pt>
                <c:pt idx="7">
                  <c:v>Dailys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20.0</c:v>
                </c:pt>
                <c:pt idx="1">
                  <c:v>6.0</c:v>
                </c:pt>
                <c:pt idx="2">
                  <c:v>6.0</c:v>
                </c:pt>
                <c:pt idx="3">
                  <c:v>5.0</c:v>
                </c:pt>
                <c:pt idx="4">
                  <c:v>4.0</c:v>
                </c:pt>
                <c:pt idx="5">
                  <c:v>4.0</c:v>
                </c:pt>
                <c:pt idx="6">
                  <c:v>2.0</c:v>
                </c:pt>
                <c:pt idx="7">
                  <c:v>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1D52-41C2-8AEE-D5CA43AFB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533597648"/>
        <c:axId val="-1533594896"/>
      </c:barChart>
      <c:catAx>
        <c:axId val="-1533597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533594896"/>
        <c:crosses val="autoZero"/>
        <c:auto val="1"/>
        <c:lblAlgn val="ctr"/>
        <c:lblOffset val="100"/>
        <c:noMultiLvlLbl val="0"/>
      </c:catAx>
      <c:valAx>
        <c:axId val="-153359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53359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3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>
        <c:manualLayout>
          <c:layoutTarget val="inner"/>
          <c:xMode val="edge"/>
          <c:yMode val="edge"/>
          <c:x val="0.165775027458223"/>
          <c:y val="0.116183734186244"/>
          <c:w val="0.461429208712401"/>
          <c:h val="0.8261205308501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BC-411F-840B-89342BF89AC5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BC-411F-840B-89342BF89AC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ABC-411F-840B-89342BF89AC5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ABC-411F-840B-89342BF89AC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ABC-411F-840B-89342BF89AC5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ABC-411F-840B-89342BF89AC5}"/>
              </c:ext>
            </c:extLst>
          </c:dPt>
          <c:dPt>
            <c:idx val="6"/>
            <c:invertIfNegative val="0"/>
            <c:bubble3D val="0"/>
            <c:spPr>
              <a:solidFill>
                <a:srgbClr val="FF00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ABC-411F-840B-89342BF89AC5}"/>
              </c:ext>
            </c:extLst>
          </c:dPt>
          <c:dPt>
            <c:idx val="7"/>
            <c:invertIfNegative val="0"/>
            <c:bubble3D val="0"/>
            <c:spPr>
              <a:solidFill>
                <a:srgbClr val="0066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7ABC-411F-840B-89342BF89AC5}"/>
              </c:ext>
            </c:extLst>
          </c:dPt>
          <c:dPt>
            <c:idx val="8"/>
            <c:invertIfNegative val="0"/>
            <c:bubble3D val="0"/>
            <c:spPr>
              <a:solidFill>
                <a:srgbClr val="CCCC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7ABC-411F-840B-89342BF89A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accent1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_trad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Codificación</c:v>
                </c:pt>
                <c:pt idx="1">
                  <c:v>Testing</c:v>
                </c:pt>
                <c:pt idx="2">
                  <c:v>Historias de usuario</c:v>
                </c:pt>
                <c:pt idx="3">
                  <c:v>Gestión del tablero SCRUM</c:v>
                </c:pt>
                <c:pt idx="4">
                  <c:v>Retrospectiva y estimaciones</c:v>
                </c:pt>
                <c:pt idx="5">
                  <c:v>Gestión de la app en la plataforma</c:v>
                </c:pt>
                <c:pt idx="6">
                  <c:v>Sprint Planning</c:v>
                </c:pt>
                <c:pt idx="7">
                  <c:v>Niko nikos y kudos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40.0</c:v>
                </c:pt>
                <c:pt idx="1">
                  <c:v>20.0</c:v>
                </c:pt>
                <c:pt idx="2">
                  <c:v>15.0</c:v>
                </c:pt>
                <c:pt idx="3">
                  <c:v>12.0</c:v>
                </c:pt>
                <c:pt idx="4">
                  <c:v>10.0</c:v>
                </c:pt>
                <c:pt idx="5">
                  <c:v>8.0</c:v>
                </c:pt>
                <c:pt idx="6">
                  <c:v>5.0</c:v>
                </c:pt>
                <c:pt idx="7">
                  <c:v>3.0</c:v>
                </c:pt>
                <c:pt idx="8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7ABC-411F-840B-89342BF89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491510432"/>
        <c:axId val="-1491508112"/>
      </c:barChart>
      <c:catAx>
        <c:axId val="-1491510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491508112"/>
        <c:crosses val="autoZero"/>
        <c:auto val="1"/>
        <c:lblAlgn val="ctr"/>
        <c:lblOffset val="100"/>
        <c:noMultiLvlLbl val="0"/>
      </c:catAx>
      <c:valAx>
        <c:axId val="-149150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149151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5119297041787"/>
          <c:y val="0.0892498506234532"/>
          <c:w val="0.327389431214367"/>
          <c:h val="0.8634222838795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1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0.02219</cdr:x>
      <cdr:y>0</cdr:y>
    </cdr:from>
    <cdr:to>
      <cdr:x>0.35655</cdr:x>
      <cdr:y>0.14768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20803" y="0"/>
          <a:ext cx="1820338" cy="6158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SPRINT ACTUAL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0.02791</cdr:x>
      <cdr:y>0.01192</cdr:y>
    </cdr:from>
    <cdr:to>
      <cdr:x>0.41804</cdr:x>
      <cdr:y>0.1596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52579" y="52234"/>
          <a:ext cx="2132761" cy="6470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SIGUIENTE SPRINT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24/10/16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SEGUNDO SPRINT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1" y="1839219"/>
            <a:ext cx="10987804" cy="398290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0" y="1281047"/>
            <a:ext cx="9611210" cy="52165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798638" y="1885950"/>
            <a:ext cx="2405062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59861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" name="Shape 120"/>
          <p:cNvSpPr/>
          <p:nvPr/>
        </p:nvSpPr>
        <p:spPr>
          <a:xfrm>
            <a:off x="2238375" y="1885950"/>
            <a:ext cx="12858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Doing</a:t>
            </a:r>
          </a:p>
        </p:txBody>
      </p:sp>
      <p:sp>
        <p:nvSpPr>
          <p:cNvPr id="25" name="Shape 125"/>
          <p:cNvSpPr/>
          <p:nvPr/>
        </p:nvSpPr>
        <p:spPr>
          <a:xfrm>
            <a:off x="1889125" y="2289175"/>
            <a:ext cx="2228850" cy="687388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Auto-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organización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3" name="Rectángulo 32"/>
          <p:cNvSpPr/>
          <p:nvPr/>
        </p:nvSpPr>
        <p:spPr>
          <a:xfrm>
            <a:off x="1276350" y="4554538"/>
            <a:ext cx="331152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6" name="Shape 126"/>
          <p:cNvSpPr/>
          <p:nvPr/>
        </p:nvSpPr>
        <p:spPr>
          <a:xfrm>
            <a:off x="1276350" y="5026025"/>
            <a:ext cx="3302000" cy="687388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Especialización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Tareas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por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Whatsapp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4802188" y="704850"/>
            <a:ext cx="2944812" cy="9191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Shape 129"/>
          <p:cNvSpPr/>
          <p:nvPr/>
        </p:nvSpPr>
        <p:spPr>
          <a:xfrm>
            <a:off x="4913313" y="1201738"/>
            <a:ext cx="29241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Reuniones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Persona</a:t>
            </a: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8413750" y="1806575"/>
            <a:ext cx="2406650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31" name="Shape 131"/>
          <p:cNvSpPr/>
          <p:nvPr/>
        </p:nvSpPr>
        <p:spPr>
          <a:xfrm>
            <a:off x="8704263" y="2344738"/>
            <a:ext cx="177641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Faltar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clase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7962900" y="4573588"/>
            <a:ext cx="3309938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7" name="Shape 127"/>
          <p:cNvSpPr/>
          <p:nvPr/>
        </p:nvSpPr>
        <p:spPr>
          <a:xfrm>
            <a:off x="8293100" y="4600575"/>
            <a:ext cx="2714625" cy="12668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>
              <a:defRPr sz="2500"/>
            </a:pP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Hacer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mas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Comentarios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Código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endParaRPr sz="1758" dirty="0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49" name="Gráfico 27648"/>
          <p:cNvGraphicFramePr/>
          <p:nvPr>
            <p:extLst>
              <p:ext uri="{D42A27DB-BD31-4B8C-83A1-F6EECF244321}">
                <p14:modId xmlns:p14="http://schemas.microsoft.com/office/powerpoint/2010/main" val="1836032803"/>
              </p:ext>
            </p:extLst>
          </p:nvPr>
        </p:nvGraphicFramePr>
        <p:xfrm>
          <a:off x="906408" y="1372615"/>
          <a:ext cx="5342365" cy="471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2237644147"/>
              </p:ext>
            </p:extLst>
          </p:nvPr>
        </p:nvGraphicFramePr>
        <p:xfrm>
          <a:off x="6089181" y="1345885"/>
          <a:ext cx="6102819" cy="4903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8" y="288817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6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7381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ESTIMACIÓN A LARGO PLAZO</a:t>
            </a:r>
          </a:p>
        </p:txBody>
      </p:sp>
      <p:pic>
        <p:nvPicPr>
          <p:cNvPr id="17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Gráfico 17"/>
          <p:cNvGraphicFramePr/>
          <p:nvPr>
            <p:extLst>
              <p:ext uri="{D42A27DB-BD31-4B8C-83A1-F6EECF244321}">
                <p14:modId xmlns:p14="http://schemas.microsoft.com/office/powerpoint/2010/main" val="405244421"/>
              </p:ext>
            </p:extLst>
          </p:nvPr>
        </p:nvGraphicFramePr>
        <p:xfrm>
          <a:off x="1766698" y="1435695"/>
          <a:ext cx="8659519" cy="4836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024084" y="1474332"/>
            <a:ext cx="186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25000"/>
                  </a:schemeClr>
                </a:solidFill>
              </a:rPr>
              <a:t>MAYO 2017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64" y="463607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55407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1385888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7E851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62" end="1051.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7653" y="307975"/>
            <a:ext cx="3187965" cy="6112744"/>
          </a:xfrm>
          <a:prstGeom prst="rect">
            <a:avLst/>
          </a:prstGeom>
          <a:ln w="38100" cap="sq">
            <a:solidFill>
              <a:schemeClr val="accent3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0250"/>
            <a:ext cx="9409113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589088"/>
            <a:ext cx="9704388" cy="46402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684338"/>
            <a:ext cx="9321800" cy="2738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(11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de las tareas de cada miembro del grupo dentro de su roll.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Fechas de finalización de las tareas repartidas, para llegar a la fecha limite     	con el tiempo bien distribuido.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Toma de decisiones sobre los cambios estéticos para la mejora de la 	presentación del sprint-1 (diseño del </a:t>
            </a:r>
            <a:r>
              <a:rPr lang="es-ES" sz="2200" b="1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ppt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, programa para la presentación, 	imágenes y videos).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71625" y="4103688"/>
            <a:ext cx="9282113" cy="20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(18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Ver el progreso de cada miembro del grupo, si vamos bien con las fechas 	que nos marcamos en el daily-1, para poder ayudarnos entre nosotros.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Dudas o problemas que tuviéramos al realizar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 para hacer una reunión, y cerrar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3" y="2012950"/>
            <a:ext cx="11142662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ángulo 17"/>
          <p:cNvSpPr/>
          <p:nvPr/>
        </p:nvSpPr>
        <p:spPr>
          <a:xfrm>
            <a:off x="498475" y="2012950"/>
            <a:ext cx="11137900" cy="29241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SONIDO EN LA APP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7288" y="4764088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DISPARO CONTINUO DE LA NAVE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3313" y="3071813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ENEMIGOS (SIN FUNCIONALIDAD)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4689475" y="414020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3" y="5354638"/>
            <a:ext cx="2459037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4979988" y="3700463"/>
            <a:ext cx="3324225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751263" y="57562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7100887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8034338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8293100" y="21367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8550275" y="21383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418013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014663" y="36988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6334125" y="369252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310563" y="3698875"/>
            <a:ext cx="1120775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497888" y="368935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2578100" y="53625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5865813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259888" y="53625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936625" y="4684713"/>
            <a:ext cx="970121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LA NAVE DISPARE AUTOMÁTICAMENTE PARA QUE EL JUEGO SEA MÁS FÁCIL.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NAVE Y BALA CREADAS.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SE LLEVARÁ A CABO UNA AUTOMATIZACION DEL DISPARO PARA FACILITAR EL JUEGO  	AL USUARIO QUE USE LA APLICACIÓN.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DISPARO SERÁ AUTOMATIZADO, Y LA NAVE DISPARARÁ CADA CIERTO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81075" y="3054350"/>
            <a:ext cx="10075863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QUE HAYA ENEMIGOS EN EL JUEGO CON EL OBJETIVO DE PODER ELIMINARLOS PARA CONSEGUIR GANAR.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PERSONAJE QUE VAYA A DISPARAR A LOS ENEMIGOS.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CREAR UN ENEMIGO CON EL OBJETIVO DE DERROTARLE.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ENEMIGO ESTARÁ CREADO Y LISTO PARA ELIMINARLE.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SONIDO CON EL OBJETIVO DE SABER CUANDO     ESTOY REALIZANDO UNA ACCIÓN EN LA APLICACIÓN. (P.E. DISPARAR)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OBJETOS QUE CONTENDRÁN EL SONIDO CREADOS.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EMITIR UN SONIDO CUANDO SE REALICE UNA ACCIÓN.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LA APLICACIÓN SONARÁ COMO RESULTADO DE UNA INTERACCIÓN CON LA MISMA</a:t>
            </a:r>
            <a:r>
              <a:rPr lang="es-ES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92" y="560256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13" y="605291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535238" y="5051425"/>
            <a:ext cx="7089775" cy="132238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81075" y="541338"/>
            <a:ext cx="65595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DELEGACIÓN</a:t>
            </a:r>
          </a:p>
        </p:txBody>
      </p:sp>
      <p:pic>
        <p:nvPicPr>
          <p:cNvPr id="11282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70050"/>
            <a:ext cx="10418762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900113" y="1670050"/>
            <a:ext cx="10433050" cy="3084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1285" name="CuadroTexto 20"/>
          <p:cNvSpPr txBox="1">
            <a:spLocks noChangeArrowheads="1"/>
          </p:cNvSpPr>
          <p:nvPr/>
        </p:nvSpPr>
        <p:spPr bwMode="auto">
          <a:xfrm>
            <a:off x="3221038" y="5156200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7030A0"/>
                </a:solidFill>
                <a:latin typeface="Calibri" panose="020F0502020204030204" pitchFamily="34" charset="0"/>
              </a:rPr>
              <a:t>Carlos</a:t>
            </a:r>
          </a:p>
        </p:txBody>
      </p:sp>
      <p:sp>
        <p:nvSpPr>
          <p:cNvPr id="11286" name="CuadroTexto 21"/>
          <p:cNvSpPr txBox="1">
            <a:spLocks noChangeArrowheads="1"/>
          </p:cNvSpPr>
          <p:nvPr/>
        </p:nvSpPr>
        <p:spPr bwMode="auto">
          <a:xfrm>
            <a:off x="4865688" y="5211763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0000"/>
                </a:solidFill>
                <a:latin typeface="Calibri" panose="020F0502020204030204" pitchFamily="34" charset="0"/>
              </a:rPr>
              <a:t>Dani</a:t>
            </a:r>
          </a:p>
        </p:txBody>
      </p:sp>
      <p:sp>
        <p:nvSpPr>
          <p:cNvPr id="11287" name="CuadroTexto 22"/>
          <p:cNvSpPr txBox="1">
            <a:spLocks noChangeArrowheads="1"/>
          </p:cNvSpPr>
          <p:nvPr/>
        </p:nvSpPr>
        <p:spPr bwMode="auto">
          <a:xfrm>
            <a:off x="6532563" y="5207000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68320A"/>
                </a:solidFill>
                <a:latin typeface="Calibri" panose="020F0502020204030204" pitchFamily="34" charset="0"/>
              </a:rPr>
              <a:t>Luis Carlos</a:t>
            </a:r>
          </a:p>
        </p:txBody>
      </p:sp>
      <p:sp>
        <p:nvSpPr>
          <p:cNvPr id="11288" name="CuadroTexto 23"/>
          <p:cNvSpPr txBox="1">
            <a:spLocks noChangeArrowheads="1"/>
          </p:cNvSpPr>
          <p:nvPr/>
        </p:nvSpPr>
        <p:spPr bwMode="auto">
          <a:xfrm>
            <a:off x="8755063" y="5238750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92D050"/>
                </a:solidFill>
                <a:latin typeface="Calibri" panose="020F0502020204030204" pitchFamily="34" charset="0"/>
              </a:rPr>
              <a:t>Javi</a:t>
            </a:r>
          </a:p>
        </p:txBody>
      </p:sp>
      <p:sp>
        <p:nvSpPr>
          <p:cNvPr id="11289" name="CuadroTexto 24"/>
          <p:cNvSpPr txBox="1">
            <a:spLocks noChangeArrowheads="1"/>
          </p:cNvSpPr>
          <p:nvPr/>
        </p:nvSpPr>
        <p:spPr bwMode="auto">
          <a:xfrm>
            <a:off x="3311525" y="5751513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C000"/>
                </a:solidFill>
                <a:latin typeface="Calibri" panose="020F0502020204030204" pitchFamily="34" charset="0"/>
              </a:rPr>
              <a:t>Alex</a:t>
            </a:r>
          </a:p>
        </p:txBody>
      </p:sp>
      <p:sp>
        <p:nvSpPr>
          <p:cNvPr id="11290" name="CuadroTexto 25"/>
          <p:cNvSpPr txBox="1">
            <a:spLocks noChangeArrowheads="1"/>
          </p:cNvSpPr>
          <p:nvPr/>
        </p:nvSpPr>
        <p:spPr bwMode="auto">
          <a:xfrm>
            <a:off x="4841875" y="5767388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F0"/>
                </a:solidFill>
                <a:latin typeface="Calibri" panose="020F0502020204030204" pitchFamily="34" charset="0"/>
              </a:rPr>
              <a:t>Adrián</a:t>
            </a:r>
          </a:p>
        </p:txBody>
      </p:sp>
      <p:sp>
        <p:nvSpPr>
          <p:cNvPr id="11291" name="CuadroTexto 26"/>
          <p:cNvSpPr txBox="1">
            <a:spLocks noChangeArrowheads="1"/>
          </p:cNvSpPr>
          <p:nvPr/>
        </p:nvSpPr>
        <p:spPr bwMode="auto">
          <a:xfrm>
            <a:off x="6545263" y="572928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50"/>
                </a:solidFill>
                <a:latin typeface="Calibri" panose="020F0502020204030204" pitchFamily="34" charset="0"/>
              </a:rPr>
              <a:t>Diego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8712200" y="5732463"/>
            <a:ext cx="12509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Equipo</a:t>
            </a:r>
          </a:p>
        </p:txBody>
      </p:sp>
      <p:pic>
        <p:nvPicPr>
          <p:cNvPr id="11293" name="Imagen 112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083175"/>
            <a:ext cx="69215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Imagen 112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5057775"/>
            <a:ext cx="7191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Imagen 112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5610225"/>
            <a:ext cx="74771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Imagen 112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3" y="5118100"/>
            <a:ext cx="7000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Imagen 112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5113338"/>
            <a:ext cx="715962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Imagen 112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5670550"/>
            <a:ext cx="7223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Imagen 112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5716588"/>
            <a:ext cx="64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Imagen 112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651500"/>
            <a:ext cx="6731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63563"/>
            <a:ext cx="8428037" cy="985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MULTIFUNCIONALIDAD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1230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258888"/>
            <a:ext cx="9482137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12813" y="561975"/>
            <a:ext cx="74818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FACTORES DE MOTIVACIÓN</a:t>
            </a:r>
          </a:p>
        </p:txBody>
      </p:sp>
      <p:pic>
        <p:nvPicPr>
          <p:cNvPr id="13329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76350" y="1763713"/>
            <a:ext cx="9740900" cy="45402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473200" y="1963738"/>
            <a:ext cx="9347200" cy="415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Ver el resultado al final del proyecto, tener una aplicación desarrollada por nosotros, la cual podría estar al servicio de cualquier usuario.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Aprender el desarrollo de como evoluciona un proyecto y las técnicas, lo cual en un futuro nos será positivo cuando estemos en una empresa del sector.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Cuanto mayor sea el esfuerzo y la calidad tanto del desarrollo de la aplicación como de las exposiciones de los sprint, mayor será el resultado de la asignatura.</a:t>
            </a:r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895</TotalTime>
  <Words>315</Words>
  <Application>Microsoft Macintosh PowerPoint</Application>
  <PresentationFormat>Panorámica</PresentationFormat>
  <Paragraphs>99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ADRIAN GOMEZ DE JUAN</cp:lastModifiedBy>
  <cp:revision>86</cp:revision>
  <dcterms:created xsi:type="dcterms:W3CDTF">2016-09-27T11:00:21Z</dcterms:created>
  <dcterms:modified xsi:type="dcterms:W3CDTF">2016-10-24T08:20:37Z</dcterms:modified>
</cp:coreProperties>
</file>